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</p:sldMasterIdLst>
  <p:notesMasterIdLst>
    <p:notesMasterId r:id="rId10"/>
  </p:notesMasterIdLst>
  <p:handoutMasterIdLst>
    <p:handoutMasterId r:id="rId11"/>
  </p:handoutMasterIdLst>
  <p:sldIdLst>
    <p:sldId id="256" r:id="rId5"/>
    <p:sldId id="289" r:id="rId6"/>
    <p:sldId id="264" r:id="rId7"/>
    <p:sldId id="295" r:id="rId8"/>
    <p:sldId id="29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75676-1AA8-4D6D-978E-C1B91A6DE242}" v="7" dt="2025-09-22T18:38:12.238"/>
  </p1510:revLst>
</p1510:revInfo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88" autoAdjust="0"/>
  </p:normalViewPr>
  <p:slideViewPr>
    <p:cSldViewPr snapToGrid="0" showGuides="1">
      <p:cViewPr varScale="1">
        <p:scale>
          <a:sx n="106" d="100"/>
          <a:sy n="106" d="100"/>
        </p:scale>
        <p:origin x="792" y="114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Kinnon, Alexander" userId="185d2d6b-56a5-4088-97b6-fcac3758a07b" providerId="ADAL" clId="{20B75676-1AA8-4D6D-978E-C1B91A6DE242}"/>
    <pc:docChg chg="custSel modSld">
      <pc:chgData name="MacKinnon, Alexander" userId="185d2d6b-56a5-4088-97b6-fcac3758a07b" providerId="ADAL" clId="{20B75676-1AA8-4D6D-978E-C1B91A6DE242}" dt="2025-09-22T18:38:15.917" v="49" actId="1076"/>
      <pc:docMkLst>
        <pc:docMk/>
      </pc:docMkLst>
      <pc:sldChg chg="modSp mod">
        <pc:chgData name="MacKinnon, Alexander" userId="185d2d6b-56a5-4088-97b6-fcac3758a07b" providerId="ADAL" clId="{20B75676-1AA8-4D6D-978E-C1B91A6DE242}" dt="2025-09-22T18:29:21.693" v="46" actId="1076"/>
        <pc:sldMkLst>
          <pc:docMk/>
          <pc:sldMk cId="1039759085" sldId="256"/>
        </pc:sldMkLst>
        <pc:spChg chg="mod">
          <ac:chgData name="MacKinnon, Alexander" userId="185d2d6b-56a5-4088-97b6-fcac3758a07b" providerId="ADAL" clId="{20B75676-1AA8-4D6D-978E-C1B91A6DE242}" dt="2025-09-22T18:26:28.122" v="42" actId="20577"/>
          <ac:spMkLst>
            <pc:docMk/>
            <pc:sldMk cId="1039759085" sldId="256"/>
            <ac:spMk id="8" creationId="{479F0267-9D1C-BDA9-A152-B01CD379FC92}"/>
          </ac:spMkLst>
        </pc:spChg>
        <pc:picChg chg="mod">
          <ac:chgData name="MacKinnon, Alexander" userId="185d2d6b-56a5-4088-97b6-fcac3758a07b" providerId="ADAL" clId="{20B75676-1AA8-4D6D-978E-C1B91A6DE242}" dt="2025-09-22T18:29:21.693" v="46" actId="1076"/>
          <ac:picMkLst>
            <pc:docMk/>
            <pc:sldMk cId="1039759085" sldId="256"/>
            <ac:picMk id="2" creationId="{3CD5A1CA-FDB8-F027-C149-309EBB4D9E31}"/>
          </ac:picMkLst>
        </pc:picChg>
      </pc:sldChg>
      <pc:sldChg chg="modSp mod">
        <pc:chgData name="MacKinnon, Alexander" userId="185d2d6b-56a5-4088-97b6-fcac3758a07b" providerId="ADAL" clId="{20B75676-1AA8-4D6D-978E-C1B91A6DE242}" dt="2025-09-22T18:31:50.507" v="48" actId="1076"/>
        <pc:sldMkLst>
          <pc:docMk/>
          <pc:sldMk cId="837402205" sldId="264"/>
        </pc:sldMkLst>
        <pc:spChg chg="mod">
          <ac:chgData name="MacKinnon, Alexander" userId="185d2d6b-56a5-4088-97b6-fcac3758a07b" providerId="ADAL" clId="{20B75676-1AA8-4D6D-978E-C1B91A6DE242}" dt="2025-09-22T18:28:27.374" v="45" actId="20577"/>
          <ac:spMkLst>
            <pc:docMk/>
            <pc:sldMk cId="837402205" sldId="264"/>
            <ac:spMk id="20" creationId="{7C987B03-58AE-7E8A-A1C7-83569FBBCD1F}"/>
          </ac:spMkLst>
        </pc:spChg>
        <pc:picChg chg="mod">
          <ac:chgData name="MacKinnon, Alexander" userId="185d2d6b-56a5-4088-97b6-fcac3758a07b" providerId="ADAL" clId="{20B75676-1AA8-4D6D-978E-C1B91A6DE242}" dt="2025-09-22T18:31:50.507" v="48" actId="1076"/>
          <ac:picMkLst>
            <pc:docMk/>
            <pc:sldMk cId="837402205" sldId="264"/>
            <ac:picMk id="2" creationId="{E3C649F6-1150-D65D-9E68-9850D07CF94C}"/>
          </ac:picMkLst>
        </pc:picChg>
      </pc:sldChg>
      <pc:sldChg chg="modSp mod">
        <pc:chgData name="MacKinnon, Alexander" userId="185d2d6b-56a5-4088-97b6-fcac3758a07b" providerId="ADAL" clId="{20B75676-1AA8-4D6D-978E-C1B91A6DE242}" dt="2025-09-22T18:30:32.139" v="47" actId="1076"/>
        <pc:sldMkLst>
          <pc:docMk/>
          <pc:sldMk cId="2676905442" sldId="289"/>
        </pc:sldMkLst>
        <pc:spChg chg="mod">
          <ac:chgData name="MacKinnon, Alexander" userId="185d2d6b-56a5-4088-97b6-fcac3758a07b" providerId="ADAL" clId="{20B75676-1AA8-4D6D-978E-C1B91A6DE242}" dt="2025-09-22T18:26:40.071" v="44" actId="20577"/>
          <ac:spMkLst>
            <pc:docMk/>
            <pc:sldMk cId="2676905442" sldId="289"/>
            <ac:spMk id="3" creationId="{68A5FD2B-E3E5-1C2B-0151-21F216B14A33}"/>
          </ac:spMkLst>
        </pc:spChg>
        <pc:picChg chg="mod">
          <ac:chgData name="MacKinnon, Alexander" userId="185d2d6b-56a5-4088-97b6-fcac3758a07b" providerId="ADAL" clId="{20B75676-1AA8-4D6D-978E-C1B91A6DE242}" dt="2025-09-22T18:30:32.139" v="47" actId="1076"/>
          <ac:picMkLst>
            <pc:docMk/>
            <pc:sldMk cId="2676905442" sldId="289"/>
            <ac:picMk id="2" creationId="{EF397AEA-B978-E68D-EECA-9050FF0105AE}"/>
          </ac:picMkLst>
        </pc:picChg>
      </pc:sldChg>
      <pc:sldChg chg="modSp mod">
        <pc:chgData name="MacKinnon, Alexander" userId="185d2d6b-56a5-4088-97b6-fcac3758a07b" providerId="ADAL" clId="{20B75676-1AA8-4D6D-978E-C1B91A6DE242}" dt="2025-09-22T17:21:53.214" v="11" actId="27636"/>
        <pc:sldMkLst>
          <pc:docMk/>
          <pc:sldMk cId="2770959368" sldId="294"/>
        </pc:sldMkLst>
        <pc:spChg chg="mod">
          <ac:chgData name="MacKinnon, Alexander" userId="185d2d6b-56a5-4088-97b6-fcac3758a07b" providerId="ADAL" clId="{20B75676-1AA8-4D6D-978E-C1B91A6DE242}" dt="2025-09-22T17:21:53.214" v="11" actId="27636"/>
          <ac:spMkLst>
            <pc:docMk/>
            <pc:sldMk cId="2770959368" sldId="294"/>
            <ac:spMk id="3" creationId="{2F59B25D-9615-9332-C32E-4F458417E11E}"/>
          </ac:spMkLst>
        </pc:spChg>
      </pc:sldChg>
      <pc:sldChg chg="modSp mod">
        <pc:chgData name="MacKinnon, Alexander" userId="185d2d6b-56a5-4088-97b6-fcac3758a07b" providerId="ADAL" clId="{20B75676-1AA8-4D6D-978E-C1B91A6DE242}" dt="2025-09-22T18:38:15.917" v="49" actId="1076"/>
        <pc:sldMkLst>
          <pc:docMk/>
          <pc:sldMk cId="2284343441" sldId="295"/>
        </pc:sldMkLst>
        <pc:picChg chg="mod">
          <ac:chgData name="MacKinnon, Alexander" userId="185d2d6b-56a5-4088-97b6-fcac3758a07b" providerId="ADAL" clId="{20B75676-1AA8-4D6D-978E-C1B91A6DE242}" dt="2025-09-22T18:38:15.917" v="49" actId="1076"/>
          <ac:picMkLst>
            <pc:docMk/>
            <pc:sldMk cId="2284343441" sldId="295"/>
            <ac:picMk id="5" creationId="{08279DD3-D0BA-BEDF-BF62-6EC7DA428F9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2025/09/22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2025/09/22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23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156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330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988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819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33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923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53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89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149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1554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753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0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8907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4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7" r:id="rId13"/>
    <p:sldLayoutId id="2147483822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5" y="1378718"/>
            <a:ext cx="11265407" cy="1499616"/>
          </a:xfrm>
        </p:spPr>
        <p:txBody>
          <a:bodyPr/>
          <a:lstStyle/>
          <a:p>
            <a:r>
              <a:rPr lang="en-US" dirty="0"/>
              <a:t>Health Promotion and Population Health:  Working Together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Alex MacKinnon MHST 631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28164" b="28164"/>
          <a:stretch/>
        </p:blipFill>
        <p:spPr/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D5A1CA-FDB8-F027-C149-309EBB4D9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09291" y="15257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BA544F6-BF8C-2C87-3906-146BEDB4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5FD2B-E3E5-1C2B-0151-21F216B14A3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7199" y="2187362"/>
            <a:ext cx="11067861" cy="3633047"/>
          </a:xfrm>
          <a:noFill/>
        </p:spPr>
        <p:txBody>
          <a:bodyPr>
            <a:normAutofit/>
          </a:bodyPr>
          <a:lstStyle/>
          <a:p>
            <a:r>
              <a:rPr lang="en-US" dirty="0"/>
              <a:t>Population Health: Overall Health (Mikkonen &amp; Raphael, 2010)</a:t>
            </a:r>
          </a:p>
          <a:p>
            <a:r>
              <a:rPr lang="en-US" dirty="0"/>
              <a:t>Health Promotion: Empowering people and their communities (World Health Organization, 1986)</a:t>
            </a:r>
          </a:p>
          <a:p>
            <a:r>
              <a:rPr lang="en-US" dirty="0"/>
              <a:t>Population Health Promotion Model: Integrates the two, showing how to act on determinants (what), with Ottawa Charter strategies (how), across different levels of society (who) (Government of Canada, 2001).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F397AEA-B978-E68D-EECA-9050FF010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5460" y="957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0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FF0FD1A0-C075-EE18-B3AE-363C242D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Health Promotion Model: How do they connect?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C69167C3-302B-24DE-9CF7-D85D5D5DD20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What</a:t>
            </a:r>
            <a:r>
              <a:rPr lang="en-US" dirty="0"/>
              <a:t>:  Act on the full range of social determinants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How</a:t>
            </a:r>
            <a:r>
              <a:rPr lang="en-US" dirty="0"/>
              <a:t>: Using strategies from the charter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Who</a:t>
            </a:r>
            <a:r>
              <a:rPr lang="en-US" dirty="0"/>
              <a:t>: Individuals to Communities </a:t>
            </a:r>
          </a:p>
          <a:p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C987B03-58AE-7E8A-A1C7-83569FBBC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800" y="4744016"/>
            <a:ext cx="7442203" cy="1860468"/>
          </a:xfrm>
          <a:noFill/>
        </p:spPr>
        <p:txBody>
          <a:bodyPr>
            <a:normAutofit/>
          </a:bodyPr>
          <a:lstStyle/>
          <a:p>
            <a:r>
              <a:rPr lang="en-US" dirty="0"/>
              <a:t>The Population Health Model shows the integration of population health and health promotion. </a:t>
            </a:r>
            <a:br>
              <a:rPr lang="en-US" dirty="0"/>
            </a:br>
            <a:r>
              <a:rPr lang="en-US" dirty="0"/>
              <a:t>The cube demonstrates how we link determinants (what), strategies (how), and levels of society (who) into practice.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E0E14-E705-3838-AD69-A7128E5D9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30" y="1394253"/>
            <a:ext cx="6880397" cy="309851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C649F6-1150-D65D-9E68-9850D07CF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1027" y="957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0DF18-5D66-2BDB-A062-59F6CF15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Care After Surgery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B656-379A-C4FC-96A4-6CA64D47F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928" y="543208"/>
            <a:ext cx="6650991" cy="59571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(Determinants of Health)</a:t>
            </a:r>
          </a:p>
          <a:p>
            <a:pPr lvl="1"/>
            <a:r>
              <a:rPr lang="en-US" dirty="0"/>
              <a:t>Access to health services after discharge.</a:t>
            </a:r>
          </a:p>
          <a:p>
            <a:pPr lvl="1"/>
            <a:r>
              <a:rPr lang="en-US" dirty="0"/>
              <a:t>Health literacy  making sure patients understand medications, wound care, and warning signs.</a:t>
            </a:r>
          </a:p>
          <a:p>
            <a:pPr lvl="1"/>
            <a:r>
              <a:rPr lang="en-US" dirty="0"/>
              <a:t>Support networks  ensuring patients and families feel safe and connected at home.</a:t>
            </a:r>
          </a:p>
          <a:p>
            <a:r>
              <a:rPr lang="en-US" dirty="0"/>
              <a:t>HOW (Comprehensive Action Strategies):</a:t>
            </a:r>
          </a:p>
          <a:p>
            <a:pPr lvl="1"/>
            <a:r>
              <a:rPr lang="en-US" dirty="0"/>
              <a:t>Develop Personal Skills: Nurses teach patients how to manage recovery and spot complications.</a:t>
            </a:r>
          </a:p>
          <a:p>
            <a:pPr lvl="1"/>
            <a:r>
              <a:rPr lang="en-US" dirty="0"/>
              <a:t>Create Supportive Environments: Technology and follow-up calls provide reassurance and reduce isolation</a:t>
            </a:r>
          </a:p>
          <a:p>
            <a:pPr lvl="1"/>
            <a:r>
              <a:rPr lang="en-US" dirty="0"/>
              <a:t>Reorient Health Services: Care shifts from reactive hospital visits to proactive monitoring at home.</a:t>
            </a:r>
          </a:p>
          <a:p>
            <a:r>
              <a:rPr lang="en-US" dirty="0"/>
              <a:t>WHO (Levels of Action):</a:t>
            </a:r>
          </a:p>
          <a:p>
            <a:pPr lvl="1"/>
            <a:r>
              <a:rPr lang="en-US" dirty="0"/>
              <a:t>Individual: Patients gain confidence in managing their recovery.</a:t>
            </a:r>
          </a:p>
          <a:p>
            <a:pPr lvl="1"/>
            <a:r>
              <a:rPr lang="en-US" dirty="0"/>
              <a:t>Family/Community: Families are included in education and care planning, creating a support system.</a:t>
            </a:r>
          </a:p>
          <a:p>
            <a:pPr lvl="1"/>
            <a:r>
              <a:rPr lang="en-US" dirty="0"/>
              <a:t>Health System/Society: Reduced readmissions free up acute care resources and contribute to more sustainable health care.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E6C04-C55C-F433-C0B3-99CA715C2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Surgical patients who are discharged and monitored virtually for optimal recovery!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279DD3-D0BA-BEDF-BF62-6EC7DA428F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2233" y="1331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53712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9B25D-9615-9332-C32E-4F458417E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151" y="1367073"/>
            <a:ext cx="3672970" cy="49872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Government of Canada. (2001) Population Health Promotion: An Integrated Model of Population Health and Health Promotion https://www.canada.ca/en/public-health/services/health-promotion/population-health/population-health-promotion-integrated-model-population-health-health-promotion/developing-population-health-promotion-model.html </a:t>
            </a:r>
          </a:p>
          <a:p>
            <a:r>
              <a:rPr lang="en-US" dirty="0"/>
              <a:t>Mikkonen, J., &amp; Raphael, D. (2010). Social determinants of health: The Canadian facts. York University School of Health Policy and Management. </a:t>
            </a:r>
          </a:p>
          <a:p>
            <a:r>
              <a:rPr lang="en-US" dirty="0"/>
              <a:t>World Health Organization. (1986). Ottawa charter for health promotion, 1986 (No. WHO/EURO: 1986-4044-43803-61677). World Health Organization. Regional Office for Europe. https://www.canada.ca/content/dam/phac-aspc/documents/services/health-promotion/population-health/ottawa-charter-health-promotion-international-conference-on-health-promotion/charter.pdf </a:t>
            </a:r>
          </a:p>
        </p:txBody>
      </p:sp>
      <p:pic>
        <p:nvPicPr>
          <p:cNvPr id="23" name="Picture Placeholder 22" descr="A group of people giving each other a high five">
            <a:extLst>
              <a:ext uri="{FF2B5EF4-FFF2-40B4-BE49-F238E27FC236}">
                <a16:creationId xmlns:a16="http://schemas.microsoft.com/office/drawing/2014/main" id="{D92A2E6E-E7AB-92FB-0E6F-133483021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095" r="6095"/>
          <a:stretch/>
        </p:blipFill>
        <p:spPr/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00B2AC-C335-4100-B8B3-2D9F49A7290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1F84C-D1FD-4B1B-9CFD-8E0D96AC4D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37C456-A6DA-4DEE-A3FB-4EC3058FD0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{A9F82C16-7189-45EF-88B6-CEF0C079DE2F}TF44327b14-72fa-4a42-8e82-8afcf10927fa9096c001_win32-283260f3ca19</Template>
  <TotalTime>108</TotalTime>
  <Words>452</Words>
  <Application>Microsoft Office PowerPoint</Application>
  <PresentationFormat>Widescreen</PresentationFormat>
  <Paragraphs>32</Paragraphs>
  <Slides>5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Gill Sans MT</vt:lpstr>
      <vt:lpstr>Wingdings 2</vt:lpstr>
      <vt:lpstr>DividendVTI</vt:lpstr>
      <vt:lpstr>Health Promotion and Population Health:  Working Together  Alex MacKinnon MHST 631 </vt:lpstr>
      <vt:lpstr>Definitions </vt:lpstr>
      <vt:lpstr>Population Health Promotion Model: How do they connect?</vt:lpstr>
      <vt:lpstr>Virtual Care After Surgery </vt:lpstr>
      <vt:lpstr>References</vt:lpstr>
    </vt:vector>
  </TitlesOfParts>
  <Company>KHSC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MacKinnon, Alexander</dc:creator>
  <cp:lastModifiedBy>MacKinnon, Alexander</cp:lastModifiedBy>
  <cp:revision>1</cp:revision>
  <dcterms:created xsi:type="dcterms:W3CDTF">2025-09-22T16:42:34Z</dcterms:created>
  <dcterms:modified xsi:type="dcterms:W3CDTF">2025-09-22T18:38:22Z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