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7" r:id="rId6"/>
    <p:sldId id="264" r:id="rId7"/>
    <p:sldId id="293" r:id="rId8"/>
    <p:sldId id="262" r:id="rId9"/>
    <p:sldId id="294" r:id="rId10"/>
    <p:sldId id="268" r:id="rId11"/>
    <p:sldId id="286" r:id="rId12"/>
    <p:sldId id="292" r:id="rId13"/>
    <p:sldId id="279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C5D81A-2B55-4025-8782-E7CF2EB5144B}" v="2" dt="2026-02-08T17:22:01.656"/>
  </p1510:revLst>
</p1510:revInfo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204" autoAdjust="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Kinnon, Alexander" userId="185d2d6b-56a5-4088-97b6-fcac3758a07b" providerId="ADAL" clId="{342F5378-5B31-4A06-AE5D-7BC5942A7E9D}"/>
    <pc:docChg chg="custSel modSld">
      <pc:chgData name="MacKinnon, Alexander" userId="185d2d6b-56a5-4088-97b6-fcac3758a07b" providerId="ADAL" clId="{342F5378-5B31-4A06-AE5D-7BC5942A7E9D}" dt="2026-02-08T17:23:55.664" v="227" actId="20577"/>
      <pc:docMkLst>
        <pc:docMk/>
      </pc:docMkLst>
      <pc:sldChg chg="addSp modSp mod">
        <pc:chgData name="MacKinnon, Alexander" userId="185d2d6b-56a5-4088-97b6-fcac3758a07b" providerId="ADAL" clId="{342F5378-5B31-4A06-AE5D-7BC5942A7E9D}" dt="2026-02-08T17:23:06.402" v="196" actId="12"/>
        <pc:sldMkLst>
          <pc:docMk/>
          <pc:sldMk cId="2243494996" sldId="277"/>
        </pc:sldMkLst>
        <pc:spChg chg="mod">
          <ac:chgData name="MacKinnon, Alexander" userId="185d2d6b-56a5-4088-97b6-fcac3758a07b" providerId="ADAL" clId="{342F5378-5B31-4A06-AE5D-7BC5942A7E9D}" dt="2026-02-08T17:23:06.402" v="196" actId="12"/>
          <ac:spMkLst>
            <pc:docMk/>
            <pc:sldMk cId="2243494996" sldId="277"/>
            <ac:spMk id="3" creationId="{35E3EA69-4E0E-41BD-8095-A124225A2647}"/>
          </ac:spMkLst>
        </pc:spChg>
        <pc:spChg chg="add">
          <ac:chgData name="MacKinnon, Alexander" userId="185d2d6b-56a5-4088-97b6-fcac3758a07b" providerId="ADAL" clId="{342F5378-5B31-4A06-AE5D-7BC5942A7E9D}" dt="2026-02-08T17:21:59.657" v="0"/>
          <ac:spMkLst>
            <pc:docMk/>
            <pc:sldMk cId="2243494996" sldId="277"/>
            <ac:spMk id="4" creationId="{92101681-AE19-B9AA-A6BC-8B3921DDB32E}"/>
          </ac:spMkLst>
        </pc:spChg>
      </pc:sldChg>
      <pc:sldChg chg="modSp mod">
        <pc:chgData name="MacKinnon, Alexander" userId="185d2d6b-56a5-4088-97b6-fcac3758a07b" providerId="ADAL" clId="{342F5378-5B31-4A06-AE5D-7BC5942A7E9D}" dt="2026-02-08T17:23:55.664" v="227" actId="20577"/>
        <pc:sldMkLst>
          <pc:docMk/>
          <pc:sldMk cId="2107945280" sldId="294"/>
        </pc:sldMkLst>
        <pc:spChg chg="mod">
          <ac:chgData name="MacKinnon, Alexander" userId="185d2d6b-56a5-4088-97b6-fcac3758a07b" providerId="ADAL" clId="{342F5378-5B31-4A06-AE5D-7BC5942A7E9D}" dt="2026-02-08T17:23:55.664" v="227" actId="20577"/>
          <ac:spMkLst>
            <pc:docMk/>
            <pc:sldMk cId="2107945280" sldId="294"/>
            <ac:spMk id="2" creationId="{8FD12CA5-E101-BDA8-CBC9-889B060689B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2026/02/08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2026/02/08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6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3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26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6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3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91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2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677918"/>
            <a:ext cx="6856292" cy="3590596"/>
          </a:xfrm>
        </p:spPr>
        <p:txBody>
          <a:bodyPr>
            <a:normAutofit/>
          </a:bodyPr>
          <a:lstStyle/>
          <a:p>
            <a:r>
              <a:rPr lang="en-US" dirty="0"/>
              <a:t>Systematic </a:t>
            </a:r>
            <a:br>
              <a:rPr lang="en-US" dirty="0"/>
            </a:br>
            <a:r>
              <a:rPr lang="en-US" dirty="0"/>
              <a:t>Reviews</a:t>
            </a:r>
            <a:br>
              <a:rPr lang="en-US" dirty="0"/>
            </a:br>
            <a:r>
              <a:rPr lang="en-US" sz="4000" dirty="0">
                <a:latin typeface="+mn-lt"/>
              </a:rPr>
              <a:t>MHST 632 Health Promotion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Alex MacKinnon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896111"/>
            <a:ext cx="9866540" cy="1358140"/>
          </a:xfrm>
        </p:spPr>
        <p:txBody>
          <a:bodyPr>
            <a:normAutofit/>
          </a:bodyPr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F2D739-E475-54F8-C832-F04A983D0F2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52574" y="2481940"/>
            <a:ext cx="9866539" cy="387441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Narrative synthesis: Organize studies by themes, outcomes, or populations and compare what the studies found.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Meta-analysis: Statistically combine results when studies are similar enough to calculate an overall effect.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Qualitative synthesis : Combine themes from qualitative studies to understand shared experiences and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heterogeneity: Always discuss important differences between studies (populations, methods, or settings) because these affect how results can be combined.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40B739-30F9-C86F-67ED-2197DC1E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799" y="319695"/>
            <a:ext cx="9118399" cy="859973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578" y="1351834"/>
            <a:ext cx="8617189" cy="4154331"/>
          </a:xfrm>
        </p:spPr>
        <p:txBody>
          <a:bodyPr bIns="0">
            <a:normAutofit/>
          </a:bodyPr>
          <a:lstStyle/>
          <a:p>
            <a:r>
              <a:rPr lang="en-US" dirty="0" err="1"/>
              <a:t>Linnenluecke</a:t>
            </a:r>
            <a:r>
              <a:rPr lang="en-US" dirty="0"/>
              <a:t>, M. K., Marrone, M., &amp; Singh, A. K. (2020). Conducting systematic literature reviews and bibliometric analyses. </a:t>
            </a:r>
            <a:r>
              <a:rPr lang="en-US" i="1" dirty="0"/>
              <a:t>Australian journal of management</a:t>
            </a:r>
            <a:r>
              <a:rPr lang="en-US" dirty="0"/>
              <a:t>, </a:t>
            </a:r>
            <a:r>
              <a:rPr lang="en-US" i="1" dirty="0"/>
              <a:t>45</a:t>
            </a:r>
            <a:r>
              <a:rPr lang="en-US" dirty="0"/>
              <a:t>(2), 175-194.</a:t>
            </a:r>
          </a:p>
          <a:p>
            <a:r>
              <a:rPr lang="en-US" dirty="0"/>
              <a:t>Xiao, Y., &amp; Watson, M. (2019). Guidance on conducting a systematic literature review. </a:t>
            </a:r>
            <a:r>
              <a:rPr lang="en-US" i="1" dirty="0"/>
              <a:t>Journal of planning education and research</a:t>
            </a:r>
            <a:r>
              <a:rPr lang="en-US" dirty="0"/>
              <a:t>, </a:t>
            </a:r>
            <a:r>
              <a:rPr lang="en-US" i="1" dirty="0"/>
              <a:t>39</a:t>
            </a:r>
            <a:r>
              <a:rPr lang="en-US" dirty="0"/>
              <a:t>(1), 93-112.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50" y="429461"/>
            <a:ext cx="6343650" cy="2668463"/>
          </a:xfrm>
        </p:spPr>
        <p:txBody>
          <a:bodyPr>
            <a:normAutofit/>
          </a:bodyPr>
          <a:lstStyle/>
          <a:p>
            <a:r>
              <a:rPr lang="en-US" dirty="0"/>
              <a:t>Learning Outcomes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938713" y="3300413"/>
            <a:ext cx="6338887" cy="266858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Define what a systematic review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when a  systematic review should be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Describe key steps in conducting a systematic review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Explain how systematic reviews are reported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96112"/>
            <a:ext cx="6589150" cy="1988706"/>
          </a:xfrm>
        </p:spPr>
        <p:txBody>
          <a:bodyPr/>
          <a:lstStyle/>
          <a:p>
            <a:r>
              <a:rPr lang="en-US" dirty="0"/>
              <a:t>What is a systematic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62000" y="2294021"/>
            <a:ext cx="6597649" cy="40607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highest level of evidence synthesis when done correctly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Follows predefined, transparent methodological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 is to minimize bias and make the process reproducible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Preferred Reporting Items for Systematic Reviews and Meta-Analyses</a:t>
            </a:r>
          </a:p>
          <a:p>
            <a:pPr marL="742950" lvl="1" indent="-285750"/>
            <a:r>
              <a:rPr lang="en-US" dirty="0"/>
              <a:t>Systematic framework for transparent reporting</a:t>
            </a:r>
          </a:p>
          <a:p>
            <a:pPr marL="742950" lvl="1" indent="-285750"/>
            <a:r>
              <a:rPr lang="en-US" dirty="0"/>
              <a:t>Requires reporting search strategy and selection decisions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050D-BAF4-C23C-F8EC-24DEC429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A979009-2AA5-8775-F54F-A74D59507B15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2628694" y="68263"/>
            <a:ext cx="5982111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604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877" y="898524"/>
            <a:ext cx="7606895" cy="2029967"/>
          </a:xfrm>
        </p:spPr>
        <p:txBody>
          <a:bodyPr/>
          <a:lstStyle/>
          <a:p>
            <a:r>
              <a:rPr lang="en-US" dirty="0"/>
              <a:t>When should you use a systematic review?</a:t>
            </a:r>
          </a:p>
        </p:txBody>
      </p:sp>
      <p:pic>
        <p:nvPicPr>
          <p:cNvPr id="14" name="Picture Placeholder 13" descr="Woman walking in office">
            <a:extLst>
              <a:ext uri="{FF2B5EF4-FFF2-40B4-BE49-F238E27FC236}">
                <a16:creationId xmlns:a16="http://schemas.microsoft.com/office/drawing/2014/main" id="{206549BD-D8AF-D3BE-750E-5F8C50CCB5B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35913" r="35913"/>
          <a:stretch/>
        </p:blipFill>
        <p:spPr>
          <a:xfrm>
            <a:off x="1011337" y="9212"/>
            <a:ext cx="2029967" cy="4850544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441910-6501-5C60-C05A-BAFF34C2579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433011" y="2438400"/>
            <a:ext cx="7986216" cy="3798888"/>
          </a:xfrm>
        </p:spPr>
        <p:txBody>
          <a:bodyPr>
            <a:normAutofit/>
          </a:bodyPr>
          <a:lstStyle/>
          <a:p>
            <a:r>
              <a:rPr lang="en-US" dirty="0"/>
              <a:t>When you have a clear, answerable question (e.g., intervention effectiveness, association, experiences).</a:t>
            </a:r>
          </a:p>
          <a:p>
            <a:r>
              <a:rPr lang="en-US" dirty="0"/>
              <a:t>When you want a comprehensive picture of what’s known (and what’s not).</a:t>
            </a:r>
          </a:p>
          <a:p>
            <a:r>
              <a:rPr lang="en-US" dirty="0"/>
              <a:t>When your goal is to guide practice/policy or justify a new research study.</a:t>
            </a:r>
          </a:p>
          <a:p>
            <a:r>
              <a:rPr lang="en-US" dirty="0"/>
              <a:t>When the topic has enough studies to compare and synthesize.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1853" y="2682814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1C374B-40F2-4B1E-A9D8-6E5C932FF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2824876"/>
            <a:ext cx="2011680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2C7587B-DD64-0940-2F6D-21C5F453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2CA5-E101-BDA8-CBC9-889B06068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/>
          <a:p>
            <a:r>
              <a:rPr lang="en-CA" dirty="0"/>
              <a:t>Formulate the </a:t>
            </a:r>
            <a:r>
              <a:rPr lang="en-CA"/>
              <a:t>research question</a:t>
            </a:r>
            <a:endParaRPr lang="en-CA" dirty="0"/>
          </a:p>
        </p:txBody>
      </p:sp>
      <p:pic>
        <p:nvPicPr>
          <p:cNvPr id="5" name="Picture Placeholder 4" descr="Badge Question Mark with solid fill">
            <a:extLst>
              <a:ext uri="{FF2B5EF4-FFF2-40B4-BE49-F238E27FC236}">
                <a16:creationId xmlns:a16="http://schemas.microsoft.com/office/drawing/2014/main" id="{0FC06753-BC17-49B7-0352-CDCB70233B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563" r="16563"/>
          <a:stretch/>
        </p:blipFill>
        <p:spPr>
          <a:xfrm rot="10800000">
            <a:off x="1" y="762046"/>
            <a:ext cx="4076118" cy="6095229"/>
          </a:xfrm>
        </p:spPr>
      </p:pic>
    </p:spTree>
    <p:extLst>
      <p:ext uri="{BB962C8B-B14F-4D97-AF65-F5344CB8AC3E}">
        <p14:creationId xmlns:p14="http://schemas.microsoft.com/office/powerpoint/2010/main" val="210794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1362456"/>
          </a:xfrm>
        </p:spPr>
        <p:txBody>
          <a:bodyPr/>
          <a:lstStyle/>
          <a:p>
            <a:r>
              <a:rPr lang="en-US" dirty="0"/>
              <a:t>Asking yourself the right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5" y="2590800"/>
            <a:ext cx="4514850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Quantitative effectiveness questions with PICO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Outcome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3F3455-E568-40C9-9F4D-8C89F4CD95F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646738" y="2590800"/>
            <a:ext cx="4514850" cy="27351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Qualitative or Experience-focused questions with SPIDER</a:t>
            </a:r>
          </a:p>
          <a:p>
            <a:pPr lvl="1"/>
            <a:r>
              <a:rPr lang="en-US" dirty="0"/>
              <a:t>Sample</a:t>
            </a:r>
          </a:p>
          <a:p>
            <a:pPr lvl="1"/>
            <a:r>
              <a:rPr lang="en-US" dirty="0"/>
              <a:t>Phenomenon of interest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/>
              <a:t>Evaluation</a:t>
            </a:r>
          </a:p>
          <a:p>
            <a:pPr lvl="1"/>
            <a:r>
              <a:rPr lang="en-US" dirty="0"/>
              <a:t>Research type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5592475-ECE0-0BD3-BA15-2B805AD37556}"/>
              </a:ext>
            </a:extLst>
          </p:cNvPr>
          <p:cNvSpPr txBox="1">
            <a:spLocks/>
          </p:cNvSpPr>
          <p:nvPr/>
        </p:nvSpPr>
        <p:spPr>
          <a:xfrm>
            <a:off x="923925" y="5325978"/>
            <a:ext cx="8909886" cy="1362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Define the scope before searching primary outcomes + inclusion criteria</a:t>
            </a:r>
          </a:p>
          <a:p>
            <a:r>
              <a:rPr lang="en-US" dirty="0"/>
              <a:t>Example: Primary outcomes readmission reduction, health literacy improvement</a:t>
            </a:r>
          </a:p>
          <a:p>
            <a:r>
              <a:rPr lang="en-US" dirty="0"/>
              <a:t>Inclusion criteria: Age of patients, discharged from acute care hospital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896111"/>
            <a:ext cx="7889768" cy="2039341"/>
          </a:xfrm>
        </p:spPr>
        <p:txBody>
          <a:bodyPr/>
          <a:lstStyle/>
          <a:p>
            <a:r>
              <a:rPr lang="en-US" dirty="0"/>
              <a:t>How to conduct your search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251268-42B4-3B45-A59B-740E2DB97A0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520440" y="3259057"/>
            <a:ext cx="2960571" cy="2039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Utilize databases that match your topic</a:t>
            </a:r>
          </a:p>
          <a:p>
            <a:pPr marL="0" indent="0">
              <a:buNone/>
            </a:pPr>
            <a:r>
              <a:rPr lang="en-US" dirty="0"/>
              <a:t>Medline</a:t>
            </a:r>
          </a:p>
          <a:p>
            <a:pPr marL="0" indent="0">
              <a:buNone/>
            </a:pPr>
            <a:r>
              <a:rPr lang="en-US" dirty="0"/>
              <a:t>PubMed</a:t>
            </a:r>
          </a:p>
          <a:p>
            <a:pPr marL="0" indent="0">
              <a:buNone/>
            </a:pPr>
            <a:r>
              <a:rPr lang="en-US" dirty="0"/>
              <a:t>CINAHL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492136-277B-808E-9D1B-052735920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6432" y="3253740"/>
            <a:ext cx="4580088" cy="1783481"/>
          </a:xfrm>
        </p:spPr>
        <p:txBody>
          <a:bodyPr>
            <a:normAutofit/>
          </a:bodyPr>
          <a:lstStyle/>
          <a:p>
            <a:r>
              <a:rPr lang="en-US" dirty="0"/>
              <a:t>Use keywords and controlled vocabulary</a:t>
            </a:r>
          </a:p>
          <a:p>
            <a:r>
              <a:rPr lang="en-US" dirty="0"/>
              <a:t>Record and document all findings</a:t>
            </a:r>
          </a:p>
          <a:p>
            <a:r>
              <a:rPr lang="en-US" dirty="0"/>
              <a:t>Boolean logic: Using AND / OR</a:t>
            </a:r>
          </a:p>
          <a:p>
            <a:r>
              <a:rPr lang="en-US" dirty="0"/>
              <a:t>Truncation: </a:t>
            </a:r>
            <a:r>
              <a:rPr lang="en-US" dirty="0" err="1"/>
              <a:t>educat</a:t>
            </a:r>
            <a:r>
              <a:rPr lang="en-US" dirty="0"/>
              <a:t>*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3DE1AA4-0AE6-C6D5-E252-BBD5ED25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4E04996-E639-D450-107B-FAEAA7B3A008}"/>
              </a:ext>
            </a:extLst>
          </p:cNvPr>
          <p:cNvSpPr txBox="1">
            <a:spLocks/>
          </p:cNvSpPr>
          <p:nvPr/>
        </p:nvSpPr>
        <p:spPr>
          <a:xfrm>
            <a:off x="3520440" y="3259056"/>
            <a:ext cx="2994660" cy="3006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Utilize databases that match your topic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Medline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PubMed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CINAHL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C551E15-DFA0-450E-2B3B-DED6BC7F59BA}"/>
              </a:ext>
            </a:extLst>
          </p:cNvPr>
          <p:cNvSpPr txBox="1">
            <a:spLocks/>
          </p:cNvSpPr>
          <p:nvPr/>
        </p:nvSpPr>
        <p:spPr>
          <a:xfrm>
            <a:off x="4331368" y="5298398"/>
            <a:ext cx="6176211" cy="1290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Clean your records though the PRISMA flow  deduplicating articles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Evaluate study quality  by looking for bias, quality tools </a:t>
            </a:r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C883-7528-F9C5-D6FA-15EC059A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96112"/>
            <a:ext cx="10668000" cy="1325563"/>
          </a:xfrm>
        </p:spPr>
        <p:txBody>
          <a:bodyPr/>
          <a:lstStyle/>
          <a:p>
            <a:r>
              <a:rPr lang="en-US" dirty="0"/>
              <a:t>Extracting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7E69BA-FC91-08A5-671F-B53E6E989C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2417197"/>
            <a:ext cx="4278313" cy="3737541"/>
          </a:xfrm>
        </p:spPr>
        <p:txBody>
          <a:bodyPr/>
          <a:lstStyle/>
          <a:p>
            <a:r>
              <a:rPr lang="en-US" dirty="0"/>
              <a:t>Create a data extraction table</a:t>
            </a:r>
          </a:p>
          <a:p>
            <a:r>
              <a:rPr lang="en-US" dirty="0"/>
              <a:t>Table would capture setting, sample, design measures etc.</a:t>
            </a:r>
          </a:p>
          <a:p>
            <a:r>
              <a:rPr lang="en-US" dirty="0"/>
              <a:t>Keep notes on the context, or the heart of the study</a:t>
            </a:r>
          </a:p>
        </p:txBody>
      </p:sp>
      <p:graphicFrame>
        <p:nvGraphicFramePr>
          <p:cNvPr id="8" name="Table Placeholder 7">
            <a:extLst>
              <a:ext uri="{FF2B5EF4-FFF2-40B4-BE49-F238E27FC236}">
                <a16:creationId xmlns:a16="http://schemas.microsoft.com/office/drawing/2014/main" id="{24EE9911-8AC9-5BE2-4456-0175FD28D083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2015302404"/>
              </p:ext>
            </p:extLst>
          </p:nvPr>
        </p:nvGraphicFramePr>
        <p:xfrm>
          <a:off x="5241925" y="2417763"/>
          <a:ext cx="6188076" cy="367823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95814">
                  <a:extLst>
                    <a:ext uri="{9D8B030D-6E8A-4147-A177-3AD203B41FA5}">
                      <a16:colId xmlns:a16="http://schemas.microsoft.com/office/drawing/2014/main" val="248340271"/>
                    </a:ext>
                  </a:extLst>
                </a:gridCol>
                <a:gridCol w="2052644">
                  <a:extLst>
                    <a:ext uri="{9D8B030D-6E8A-4147-A177-3AD203B41FA5}">
                      <a16:colId xmlns:a16="http://schemas.microsoft.com/office/drawing/2014/main" val="2825265259"/>
                    </a:ext>
                  </a:extLst>
                </a:gridCol>
                <a:gridCol w="1233830">
                  <a:extLst>
                    <a:ext uri="{9D8B030D-6E8A-4147-A177-3AD203B41FA5}">
                      <a16:colId xmlns:a16="http://schemas.microsoft.com/office/drawing/2014/main" val="207959087"/>
                    </a:ext>
                  </a:extLst>
                </a:gridCol>
                <a:gridCol w="1205788">
                  <a:extLst>
                    <a:ext uri="{9D8B030D-6E8A-4147-A177-3AD203B41FA5}">
                      <a16:colId xmlns:a16="http://schemas.microsoft.com/office/drawing/2014/main" val="3104692732"/>
                    </a:ext>
                  </a:extLst>
                </a:gridCol>
              </a:tblGrid>
              <a:tr h="73564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Article</a:t>
                      </a:r>
                      <a:endParaRPr lang="en-US" b="1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Design</a:t>
                      </a:r>
                      <a:endParaRPr lang="en-US" b="1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i="0" dirty="0">
                          <a:solidFill>
                            <a:sysClr val="windowText" lastClr="000000"/>
                          </a:solidFill>
                          <a:effectLst/>
                        </a:rPr>
                        <a:t>Setting</a:t>
                      </a:r>
                      <a:endParaRPr lang="en-US" b="1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​Sample</a:t>
                      </a:r>
                      <a:endParaRPr lang="en-US" b="1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6384421"/>
                  </a:ext>
                </a:extLst>
              </a:tr>
              <a:tr h="735647">
                <a:tc>
                  <a:txBody>
                    <a:bodyPr/>
                    <a:lstStyle/>
                    <a:p>
                      <a:pPr algn="l" rtl="0" fontAlgn="base"/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RCT​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Urban hospital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120​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3559787"/>
                  </a:ext>
                </a:extLst>
              </a:tr>
              <a:tr h="735647">
                <a:tc>
                  <a:txBody>
                    <a:bodyPr/>
                    <a:lstStyle/>
                    <a:p>
                      <a:pPr algn="l" rtl="0" fontAlgn="base"/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Mix Method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Rural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75​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553674"/>
                  </a:ext>
                </a:extLst>
              </a:tr>
              <a:tr h="735647">
                <a:tc>
                  <a:txBody>
                    <a:bodyPr/>
                    <a:lstStyle/>
                    <a:p>
                      <a:pPr algn="l" rtl="0" fontAlgn="base"/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Quasi​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Trauma Center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15​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1991020"/>
                  </a:ext>
                </a:extLst>
              </a:tr>
              <a:tr h="73564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​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i="0" dirty="0">
                          <a:solidFill>
                            <a:sysClr val="windowText" lastClr="000000"/>
                          </a:solidFill>
                          <a:effectLst/>
                        </a:rPr>
                        <a:t>Rural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95​</a:t>
                      </a:r>
                      <a:endParaRPr lang="en-US" b="0" i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069432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FE259-B742-148B-88EA-EAE84226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783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{BD9F5CFB-C6E3-4BE0-A547-60AF489E4E2E}TF55c86556-70ea-476e-aa05-13a38f2d5b0da1381d77_win32-a3c664429073</Template>
  <TotalTime>60</TotalTime>
  <Words>509</Words>
  <Application>Microsoft Office PowerPoint</Application>
  <PresentationFormat>Widescreen</PresentationFormat>
  <Paragraphs>94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Avenir Next LT Pro</vt:lpstr>
      <vt:lpstr>Calibri</vt:lpstr>
      <vt:lpstr>Custom</vt:lpstr>
      <vt:lpstr>Systematic  Reviews MHST 632 Health Promotion Alex MacKinnon</vt:lpstr>
      <vt:lpstr>Learning Outcomes</vt:lpstr>
      <vt:lpstr>What is a systematic review</vt:lpstr>
      <vt:lpstr>PowerPoint Presentation</vt:lpstr>
      <vt:lpstr>When should you use a systematic review?</vt:lpstr>
      <vt:lpstr>Formulate the research question</vt:lpstr>
      <vt:lpstr>Asking yourself the right questions</vt:lpstr>
      <vt:lpstr>How to conduct your search</vt:lpstr>
      <vt:lpstr>Extracting data</vt:lpstr>
      <vt:lpstr>Putting it all together</vt:lpstr>
      <vt:lpstr>References</vt:lpstr>
    </vt:vector>
  </TitlesOfParts>
  <Company>KHSC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MacKinnon, Alexander</dc:creator>
  <cp:lastModifiedBy>MacKinnon, Alexander</cp:lastModifiedBy>
  <cp:revision>1</cp:revision>
  <dcterms:created xsi:type="dcterms:W3CDTF">2026-02-08T16:19:04Z</dcterms:created>
  <dcterms:modified xsi:type="dcterms:W3CDTF">2026-02-08T17:24:00Z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